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1" r:id="rId5"/>
    <p:sldId id="262" r:id="rId6"/>
    <p:sldId id="263" r:id="rId7"/>
    <p:sldId id="264" r:id="rId8"/>
    <p:sldId id="256" r:id="rId9"/>
    <p:sldId id="257" r:id="rId10"/>
    <p:sldId id="259" r:id="rId11"/>
    <p:sldId id="260" r:id="rId12"/>
    <p:sldId id="258"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C0818A7-1D90-42E0-B05E-AC5DF00F109D}">
          <p14:sldIdLst>
            <p14:sldId id="261"/>
            <p14:sldId id="262"/>
            <p14:sldId id="263"/>
            <p14:sldId id="264"/>
            <p14:sldId id="256"/>
            <p14:sldId id="257"/>
            <p14:sldId id="259"/>
            <p14:sldId id="260"/>
            <p14:sldId id="258"/>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10"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903022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708037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EDCB21-2E02-425A-A504-D4B1B33D42C1}" type="slidenum">
              <a:rPr lang="es-GT" smtClean="0"/>
              <a:t>‹Nº›</a:t>
            </a:fld>
            <a:endParaRPr lang="es-G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7016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1/03/2023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072610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1/03/2023</a:t>
            </a:fld>
            <a:endParaRPr lang="es-GT"/>
          </a:p>
        </p:txBody>
      </p:sp>
      <p:sp>
        <p:nvSpPr>
          <p:cNvPr id="6" name="Footer Placeholder 5"/>
          <p:cNvSpPr>
            <a:spLocks noGrp="1"/>
          </p:cNvSpPr>
          <p:nvPr>
            <p:ph type="ftr" sz="quarter" idx="11"/>
          </p:nvPr>
        </p:nvSpPr>
        <p:spPr/>
        <p:txBody>
          <a:bodyPr/>
          <a:lstStyle/>
          <a:p>
            <a:endParaRPr lang="es-G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1898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1/03/2023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5671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53685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90589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57337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003D36-D1F1-4A20-981C-C432A6A005F6}" type="datetimeFigureOut">
              <a:rPr lang="es-GT" smtClean="0"/>
              <a:t>1/03/2023</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120551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8003D36-D1F1-4A20-981C-C432A6A005F6}" type="datetimeFigureOut">
              <a:rPr lang="es-GT" smtClean="0"/>
              <a:t>1/03/2023</a:t>
            </a:fld>
            <a:endParaRPr lang="es-GT"/>
          </a:p>
        </p:txBody>
      </p:sp>
      <p:sp>
        <p:nvSpPr>
          <p:cNvPr id="6" name="Footer Placeholder 5"/>
          <p:cNvSpPr>
            <a:spLocks noGrp="1"/>
          </p:cNvSpPr>
          <p:nvPr>
            <p:ph type="ftr" sz="quarter" idx="11"/>
          </p:nvPr>
        </p:nvSpPr>
        <p:spPr/>
        <p:txBody>
          <a:bodyPr/>
          <a:lstStyle/>
          <a:p>
            <a:endParaRPr lang="es-G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507879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8003D36-D1F1-4A20-981C-C432A6A005F6}" type="datetimeFigureOut">
              <a:rPr lang="es-GT" smtClean="0"/>
              <a:t>1/03/2023</a:t>
            </a:fld>
            <a:endParaRPr lang="es-GT"/>
          </a:p>
        </p:txBody>
      </p:sp>
      <p:sp>
        <p:nvSpPr>
          <p:cNvPr id="8" name="Footer Placeholder 7"/>
          <p:cNvSpPr>
            <a:spLocks noGrp="1"/>
          </p:cNvSpPr>
          <p:nvPr>
            <p:ph type="ftr" sz="quarter" idx="11"/>
          </p:nvPr>
        </p:nvSpPr>
        <p:spPr/>
        <p:txBody>
          <a:bodyPr/>
          <a:lstStyle/>
          <a:p>
            <a:endParaRPr lang="es-G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403352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8003D36-D1F1-4A20-981C-C432A6A005F6}" type="datetimeFigureOut">
              <a:rPr lang="es-GT" smtClean="0"/>
              <a:t>1/03/2023</a:t>
            </a:fld>
            <a:endParaRPr lang="es-GT"/>
          </a:p>
        </p:txBody>
      </p:sp>
      <p:sp>
        <p:nvSpPr>
          <p:cNvPr id="4" name="Footer Placeholder 3"/>
          <p:cNvSpPr>
            <a:spLocks noGrp="1"/>
          </p:cNvSpPr>
          <p:nvPr>
            <p:ph type="ftr" sz="quarter" idx="11"/>
          </p:nvPr>
        </p:nvSpPr>
        <p:spPr/>
        <p:txBody>
          <a:bodyPr/>
          <a:lstStyle/>
          <a:p>
            <a:endParaRPr lang="es-G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26192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003D36-D1F1-4A20-981C-C432A6A005F6}" type="datetimeFigureOut">
              <a:rPr lang="es-GT" smtClean="0"/>
              <a:t>1/03/2023</a:t>
            </a:fld>
            <a:endParaRPr lang="es-GT"/>
          </a:p>
        </p:txBody>
      </p:sp>
      <p:sp>
        <p:nvSpPr>
          <p:cNvPr id="3" name="Footer Placeholder 2"/>
          <p:cNvSpPr>
            <a:spLocks noGrp="1"/>
          </p:cNvSpPr>
          <p:nvPr>
            <p:ph type="ftr" sz="quarter" idx="11"/>
          </p:nvPr>
        </p:nvSpPr>
        <p:spPr/>
        <p:txBody>
          <a:bodyPr/>
          <a:lstStyle/>
          <a:p>
            <a:endParaRPr lang="es-G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141829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1/03/2023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112564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1/03/2023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47270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8003D36-D1F1-4A20-981C-C432A6A005F6}" type="datetimeFigureOut">
              <a:rPr lang="es-GT" smtClean="0"/>
              <a:t>1/03/2023</a:t>
            </a:fld>
            <a:endParaRPr lang="es-G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6EDCB21-2E02-425A-A504-D4B1B33D42C1}" type="slidenum">
              <a:rPr lang="es-GT" smtClean="0"/>
              <a:t>‹Nº›</a:t>
            </a:fld>
            <a:endParaRPr lang="es-GT"/>
          </a:p>
        </p:txBody>
      </p:sp>
    </p:spTree>
    <p:extLst>
      <p:ext uri="{BB962C8B-B14F-4D97-AF65-F5344CB8AC3E}">
        <p14:creationId xmlns:p14="http://schemas.microsoft.com/office/powerpoint/2010/main" val="3359301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3CC1AE2-A54A-1A2D-538C-CEE6457FCD1E}"/>
              </a:ext>
            </a:extLst>
          </p:cNvPr>
          <p:cNvSpPr>
            <a:spLocks noGrp="1"/>
          </p:cNvSpPr>
          <p:nvPr>
            <p:ph type="subTitle" idx="1"/>
          </p:nvPr>
        </p:nvSpPr>
        <p:spPr>
          <a:xfrm>
            <a:off x="1852366" y="470517"/>
            <a:ext cx="9058290" cy="6019059"/>
          </a:xfrm>
        </p:spPr>
        <p:txBody>
          <a:bodyPr>
            <a:normAutofit/>
          </a:bodyPr>
          <a:lstStyle/>
          <a:p>
            <a:pPr algn="ctr">
              <a:spcBef>
                <a:spcPts val="0"/>
              </a:spcBef>
            </a:pPr>
            <a:r>
              <a:rPr lang="es-GT" dirty="0"/>
              <a:t>Universidad de San Carlos de Guatemala</a:t>
            </a:r>
          </a:p>
          <a:p>
            <a:pPr algn="ctr">
              <a:spcBef>
                <a:spcPts val="0"/>
              </a:spcBef>
            </a:pPr>
            <a:r>
              <a:rPr lang="es-GT" dirty="0"/>
              <a:t>Centro Universitario de Occidente </a:t>
            </a:r>
          </a:p>
          <a:p>
            <a:pPr algn="ctr">
              <a:spcBef>
                <a:spcPts val="0"/>
              </a:spcBef>
            </a:pPr>
            <a:r>
              <a:rPr lang="es-GT" dirty="0"/>
              <a:t>División de Ciencias de Ingeniería</a:t>
            </a:r>
          </a:p>
          <a:p>
            <a:pPr algn="ctr">
              <a:spcBef>
                <a:spcPts val="0"/>
              </a:spcBef>
            </a:pPr>
            <a:r>
              <a:rPr lang="es-GT" dirty="0"/>
              <a:t>Laboratorio de Química 2</a:t>
            </a:r>
          </a:p>
          <a:p>
            <a:pPr algn="ctr">
              <a:spcBef>
                <a:spcPts val="0"/>
              </a:spcBef>
            </a:pPr>
            <a:r>
              <a:rPr lang="es-GT" dirty="0"/>
              <a:t>Lic. Carlos Enrique Catillo Martínez</a:t>
            </a:r>
          </a:p>
          <a:p>
            <a:pPr algn="ctr">
              <a:spcBef>
                <a:spcPts val="0"/>
              </a:spcBef>
            </a:pPr>
            <a:endParaRPr lang="es-GT" sz="2800" b="1" dirty="0"/>
          </a:p>
          <a:p>
            <a:pPr algn="ctr">
              <a:spcBef>
                <a:spcPts val="0"/>
              </a:spcBef>
            </a:pPr>
            <a:r>
              <a:rPr lang="es-MX" sz="2800" b="1" dirty="0"/>
              <a:t>Reacción de Combustión, Producción de Dióxido de carbono</a:t>
            </a:r>
          </a:p>
          <a:p>
            <a:pPr algn="ctr">
              <a:spcBef>
                <a:spcPts val="0"/>
              </a:spcBef>
            </a:pPr>
            <a:endParaRPr lang="es-MX" sz="2800" b="1" dirty="0"/>
          </a:p>
          <a:p>
            <a:pPr algn="ctr">
              <a:spcBef>
                <a:spcPts val="0"/>
              </a:spcBef>
            </a:pPr>
            <a:endParaRPr lang="es-MX" sz="2800" b="1" dirty="0"/>
          </a:p>
          <a:p>
            <a:pPr>
              <a:spcBef>
                <a:spcPts val="0"/>
              </a:spcBef>
            </a:pPr>
            <a:r>
              <a:rPr lang="es-GT" b="1" dirty="0"/>
              <a:t>		</a:t>
            </a:r>
            <a:r>
              <a:rPr lang="es-GT" b="1" dirty="0">
                <a:latin typeface="Arial" panose="020B0604020202020204" pitchFamily="34" charset="0"/>
                <a:cs typeface="Arial" panose="020B0604020202020204" pitchFamily="34" charset="0"/>
              </a:rPr>
              <a:t>José Miguel Marroquín Moreno 		 202231386</a:t>
            </a:r>
          </a:p>
          <a:p>
            <a:pPr>
              <a:spcBef>
                <a:spcPts val="0"/>
              </a:spcBef>
            </a:pPr>
            <a:r>
              <a:rPr lang="es-GT" b="1" dirty="0">
                <a:latin typeface="Arial" panose="020B0604020202020204" pitchFamily="34" charset="0"/>
                <a:cs typeface="Arial" panose="020B0604020202020204" pitchFamily="34" charset="0"/>
              </a:rPr>
              <a:t>		Ruby Dulce </a:t>
            </a:r>
            <a:r>
              <a:rPr lang="es-GT" b="1" dirty="0" err="1">
                <a:latin typeface="Arial" panose="020B0604020202020204" pitchFamily="34" charset="0"/>
                <a:cs typeface="Arial" panose="020B0604020202020204" pitchFamily="34" charset="0"/>
              </a:rPr>
              <a:t>Rocio</a:t>
            </a:r>
            <a:r>
              <a:rPr lang="es-GT" b="1" dirty="0">
                <a:latin typeface="Arial" panose="020B0604020202020204" pitchFamily="34" charset="0"/>
                <a:cs typeface="Arial" panose="020B0604020202020204" pitchFamily="34" charset="0"/>
              </a:rPr>
              <a:t> Agustín Rodas 	 201230160</a:t>
            </a:r>
          </a:p>
          <a:p>
            <a:pPr>
              <a:spcBef>
                <a:spcPts val="0"/>
              </a:spcBef>
            </a:pPr>
            <a:r>
              <a:rPr lang="es-GT" b="1" dirty="0">
                <a:latin typeface="Arial" panose="020B0604020202020204" pitchFamily="34" charset="0"/>
                <a:cs typeface="Arial" panose="020B0604020202020204" pitchFamily="34" charset="0"/>
              </a:rPr>
              <a:t>		Wilmer Otoniel Álvarez García 		 202232148</a:t>
            </a:r>
          </a:p>
          <a:p>
            <a:pPr>
              <a:spcBef>
                <a:spcPts val="0"/>
              </a:spcBef>
            </a:pPr>
            <a:r>
              <a:rPr lang="es-GT" b="1" dirty="0">
                <a:latin typeface="Arial" panose="020B0604020202020204" pitchFamily="34" charset="0"/>
                <a:cs typeface="Arial" panose="020B0604020202020204" pitchFamily="34" charset="0"/>
              </a:rPr>
              <a:t>		Dulce María Santos López 			 202232207</a:t>
            </a:r>
          </a:p>
          <a:p>
            <a:pPr>
              <a:spcBef>
                <a:spcPts val="0"/>
              </a:spcBef>
            </a:pPr>
            <a:r>
              <a:rPr lang="es-GT" b="1" dirty="0">
                <a:latin typeface="Arial" panose="020B0604020202020204" pitchFamily="34" charset="0"/>
                <a:cs typeface="Arial" panose="020B0604020202020204" pitchFamily="34" charset="0"/>
              </a:rPr>
              <a:t>		Juan Carlos </a:t>
            </a:r>
            <a:r>
              <a:rPr lang="es-GT" b="1" dirty="0" err="1">
                <a:latin typeface="Arial" panose="020B0604020202020204" pitchFamily="34" charset="0"/>
                <a:cs typeface="Arial" panose="020B0604020202020204" pitchFamily="34" charset="0"/>
              </a:rPr>
              <a:t>Sosof</a:t>
            </a:r>
            <a:r>
              <a:rPr lang="es-GT" b="1" dirty="0">
                <a:latin typeface="Arial" panose="020B0604020202020204" pitchFamily="34" charset="0"/>
                <a:cs typeface="Arial" panose="020B0604020202020204" pitchFamily="34" charset="0"/>
              </a:rPr>
              <a:t> García 			 202231229</a:t>
            </a:r>
          </a:p>
          <a:p>
            <a:pPr>
              <a:spcBef>
                <a:spcPts val="0"/>
              </a:spcBef>
            </a:pPr>
            <a:r>
              <a:rPr lang="es-GT" b="1" dirty="0">
                <a:latin typeface="Arial" panose="020B0604020202020204" pitchFamily="34" charset="0"/>
                <a:cs typeface="Arial" panose="020B0604020202020204" pitchFamily="34" charset="0"/>
              </a:rPr>
              <a:t>		Brayan Alfredo García Méndez 		 201632262</a:t>
            </a:r>
          </a:p>
          <a:p>
            <a:pPr>
              <a:spcBef>
                <a:spcPts val="0"/>
              </a:spcBef>
            </a:pPr>
            <a:r>
              <a:rPr lang="es-GT" b="1" dirty="0">
                <a:latin typeface="Arial" panose="020B0604020202020204" pitchFamily="34" charset="0"/>
                <a:cs typeface="Arial" panose="020B0604020202020204" pitchFamily="34" charset="0"/>
              </a:rPr>
              <a:t>		Marlon Ivan Carreto Rivera 			 201230088</a:t>
            </a:r>
          </a:p>
        </p:txBody>
      </p:sp>
    </p:spTree>
    <p:extLst>
      <p:ext uri="{BB962C8B-B14F-4D97-AF65-F5344CB8AC3E}">
        <p14:creationId xmlns:p14="http://schemas.microsoft.com/office/powerpoint/2010/main" val="26450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0801D-5B13-C363-095E-73195A68199C}"/>
              </a:ext>
            </a:extLst>
          </p:cNvPr>
          <p:cNvSpPr>
            <a:spLocks noGrp="1"/>
          </p:cNvSpPr>
          <p:nvPr>
            <p:ph type="title"/>
          </p:nvPr>
        </p:nvSpPr>
        <p:spPr>
          <a:xfrm>
            <a:off x="2330278" y="4630332"/>
            <a:ext cx="8911687" cy="1280890"/>
          </a:xfrm>
        </p:spPr>
        <p:txBody>
          <a:bodyPr/>
          <a:lstStyle/>
          <a:p>
            <a:pPr algn="ctr"/>
            <a:r>
              <a:rPr lang="es-MX" b="1" dirty="0">
                <a:highlight>
                  <a:srgbClr val="FF0000"/>
                </a:highlight>
              </a:rPr>
              <a:t>EXPERIMENTO NO. 3</a:t>
            </a:r>
            <a:endParaRPr lang="es-GT" b="1" dirty="0">
              <a:highlight>
                <a:srgbClr val="FF0000"/>
              </a:highlight>
            </a:endParaRPr>
          </a:p>
        </p:txBody>
      </p:sp>
      <p:sp>
        <p:nvSpPr>
          <p:cNvPr id="4" name="Rectángulo 3">
            <a:extLst>
              <a:ext uri="{FF2B5EF4-FFF2-40B4-BE49-F238E27FC236}">
                <a16:creationId xmlns:a16="http://schemas.microsoft.com/office/drawing/2014/main" id="{EA43BD5D-FC0A-70E5-806A-9558456E1834}"/>
              </a:ext>
            </a:extLst>
          </p:cNvPr>
          <p:cNvSpPr/>
          <p:nvPr/>
        </p:nvSpPr>
        <p:spPr>
          <a:xfrm>
            <a:off x="1556425" y="753206"/>
            <a:ext cx="10311319" cy="3416320"/>
          </a:xfrm>
          <a:prstGeom prst="rect">
            <a:avLst/>
          </a:prstGeom>
          <a:noFill/>
        </p:spPr>
        <p:txBody>
          <a:bodyPr wrap="square" lIns="91440" tIns="45720" rIns="91440" bIns="45720">
            <a:spAutoFit/>
          </a:bodyPr>
          <a:lstStyle/>
          <a:p>
            <a:pPr algn="ctr"/>
            <a:r>
              <a:rPr lang="es-E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PRODUCCIÓN DE DIÓXIDO DE CARBONO</a:t>
            </a:r>
          </a:p>
        </p:txBody>
      </p:sp>
    </p:spTree>
    <p:extLst>
      <p:ext uri="{BB962C8B-B14F-4D97-AF65-F5344CB8AC3E}">
        <p14:creationId xmlns:p14="http://schemas.microsoft.com/office/powerpoint/2010/main" val="2298874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89213" y="705395"/>
            <a:ext cx="8915399" cy="1214845"/>
          </a:xfrm>
        </p:spPr>
        <p:txBody>
          <a:bodyPr>
            <a:normAutofit/>
          </a:bodyPr>
          <a:lstStyle/>
          <a:p>
            <a:pPr algn="ctr"/>
            <a:r>
              <a:rPr lang="es-ES" sz="3200" dirty="0">
                <a:latin typeface="Arial" panose="020B0604020202020204" pitchFamily="34" charset="0"/>
                <a:cs typeface="Arial" panose="020B0604020202020204" pitchFamily="34" charset="0"/>
              </a:rPr>
              <a:t>3er. Experimento </a:t>
            </a:r>
            <a:br>
              <a:rPr lang="es-ES" dirty="0">
                <a:latin typeface="Arial" panose="020B0604020202020204" pitchFamily="34" charset="0"/>
                <a:cs typeface="Arial" panose="020B0604020202020204" pitchFamily="34" charset="0"/>
              </a:rPr>
            </a:br>
            <a:r>
              <a:rPr lang="es-ES" sz="3600" dirty="0">
                <a:solidFill>
                  <a:srgbClr val="FF0000"/>
                </a:solidFill>
                <a:latin typeface="Arial" panose="020B0604020202020204" pitchFamily="34" charset="0"/>
                <a:cs typeface="Arial" panose="020B0604020202020204" pitchFamily="34" charset="0"/>
              </a:rPr>
              <a:t>Producción de Dióxido de Carbono </a:t>
            </a:r>
          </a:p>
        </p:txBody>
      </p:sp>
      <p:pic>
        <p:nvPicPr>
          <p:cNvPr id="4" name="Imagen 3"/>
          <p:cNvPicPr>
            <a:picLocks noChangeAspect="1"/>
          </p:cNvPicPr>
          <p:nvPr/>
        </p:nvPicPr>
        <p:blipFill>
          <a:blip r:embed="rId2"/>
          <a:stretch>
            <a:fillRect/>
          </a:stretch>
        </p:blipFill>
        <p:spPr>
          <a:xfrm>
            <a:off x="8216537" y="2331720"/>
            <a:ext cx="2821577" cy="3500097"/>
          </a:xfrm>
          <a:prstGeom prst="rect">
            <a:avLst/>
          </a:prstGeom>
        </p:spPr>
      </p:pic>
      <p:sp>
        <p:nvSpPr>
          <p:cNvPr id="3" name="Subtítulo 2"/>
          <p:cNvSpPr>
            <a:spLocks noGrp="1"/>
          </p:cNvSpPr>
          <p:nvPr>
            <p:ph type="subTitle" idx="1"/>
          </p:nvPr>
        </p:nvSpPr>
        <p:spPr>
          <a:xfrm>
            <a:off x="2589213" y="2259875"/>
            <a:ext cx="8915399" cy="3643788"/>
          </a:xfrm>
        </p:spPr>
        <p:txBody>
          <a:bodyPr/>
          <a:lstStyle/>
          <a:p>
            <a:r>
              <a:rPr lang="es-ES" sz="2000" b="1" dirty="0">
                <a:latin typeface="Arial" panose="020B0604020202020204" pitchFamily="34" charset="0"/>
                <a:cs typeface="Arial" panose="020B0604020202020204" pitchFamily="34" charset="0"/>
              </a:rPr>
              <a:t>Materiales </a:t>
            </a:r>
          </a:p>
          <a:p>
            <a:endParaRPr lang="es-ES" b="1" dirty="0"/>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Botella plástica</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Bicarbonato de sodio</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Vinagre</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Palillo largo/pincho</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Fósforos  </a:t>
            </a:r>
          </a:p>
          <a:p>
            <a:endParaRPr lang="es-ES" dirty="0"/>
          </a:p>
        </p:txBody>
      </p:sp>
    </p:spTree>
    <p:extLst>
      <p:ext uri="{BB962C8B-B14F-4D97-AF65-F5344CB8AC3E}">
        <p14:creationId xmlns:p14="http://schemas.microsoft.com/office/powerpoint/2010/main" val="1477539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3259235" cy="682176"/>
          </a:xfrm>
        </p:spPr>
        <p:txBody>
          <a:bodyPr>
            <a:normAutofit/>
          </a:bodyPr>
          <a:lstStyle/>
          <a:p>
            <a:r>
              <a:rPr lang="es-ES" sz="2800" b="1" dirty="0">
                <a:solidFill>
                  <a:srgbClr val="FF0000"/>
                </a:solidFill>
                <a:latin typeface="Arial" panose="020B0604020202020204" pitchFamily="34" charset="0"/>
                <a:cs typeface="Arial" panose="020B0604020202020204" pitchFamily="34" charset="0"/>
              </a:rPr>
              <a:t>Procedimiento</a:t>
            </a:r>
            <a:r>
              <a:rPr lang="es-ES" sz="2800" b="1" dirty="0">
                <a:latin typeface="Arial" panose="020B0604020202020204" pitchFamily="34" charset="0"/>
                <a:cs typeface="Arial" panose="020B0604020202020204" pitchFamily="34" charset="0"/>
              </a:rPr>
              <a:t> </a:t>
            </a:r>
          </a:p>
        </p:txBody>
      </p:sp>
      <p:pic>
        <p:nvPicPr>
          <p:cNvPr id="4" name="Marcador de contenido 3"/>
          <p:cNvPicPr>
            <a:picLocks noGrp="1" noChangeAspect="1"/>
          </p:cNvPicPr>
          <p:nvPr>
            <p:ph idx="1"/>
          </p:nvPr>
        </p:nvPicPr>
        <p:blipFill rotWithShape="1">
          <a:blip r:embed="rId2"/>
          <a:srcRect b="23658"/>
          <a:stretch/>
        </p:blipFill>
        <p:spPr>
          <a:xfrm>
            <a:off x="7167154" y="1031965"/>
            <a:ext cx="2142308" cy="2808515"/>
          </a:xfrm>
          <a:prstGeom prst="rect">
            <a:avLst/>
          </a:prstGeom>
        </p:spPr>
      </p:pic>
      <p:pic>
        <p:nvPicPr>
          <p:cNvPr id="5" name="Imagen 4"/>
          <p:cNvPicPr>
            <a:picLocks noChangeAspect="1"/>
          </p:cNvPicPr>
          <p:nvPr/>
        </p:nvPicPr>
        <p:blipFill rotWithShape="1">
          <a:blip r:embed="rId3"/>
          <a:srcRect b="27125"/>
          <a:stretch/>
        </p:blipFill>
        <p:spPr>
          <a:xfrm>
            <a:off x="7167155" y="3840480"/>
            <a:ext cx="2142308" cy="2312126"/>
          </a:xfrm>
          <a:prstGeom prst="rect">
            <a:avLst/>
          </a:prstGeom>
        </p:spPr>
      </p:pic>
      <p:sp>
        <p:nvSpPr>
          <p:cNvPr id="6" name="Rectángulo 5"/>
          <p:cNvSpPr/>
          <p:nvPr/>
        </p:nvSpPr>
        <p:spPr>
          <a:xfrm>
            <a:off x="1912726" y="1885797"/>
            <a:ext cx="4931158" cy="338554"/>
          </a:xfrm>
          <a:prstGeom prst="rect">
            <a:avLst/>
          </a:prstGeom>
        </p:spPr>
        <p:txBody>
          <a:bodyPr wrap="none">
            <a:spAutoFit/>
          </a:bodyPr>
          <a:lstStyle/>
          <a:p>
            <a:pPr marL="342900" indent="-342900">
              <a:buFont typeface="+mj-lt"/>
              <a:buAutoNum type="arabicPeriod"/>
            </a:pPr>
            <a:r>
              <a:rPr lang="es-ES" sz="1600" dirty="0">
                <a:latin typeface="Arial" panose="020B0604020202020204" pitchFamily="34" charset="0"/>
                <a:ea typeface="Calibri" panose="020F0502020204030204" pitchFamily="34" charset="0"/>
                <a:cs typeface="Arial" panose="020B0604020202020204" pitchFamily="34" charset="0"/>
              </a:rPr>
              <a:t>Colocar en la botella 3 cucharas de bicarbonato </a:t>
            </a:r>
            <a:endParaRPr lang="es-ES" sz="1600" dirty="0">
              <a:latin typeface="Arial" panose="020B0604020202020204" pitchFamily="34" charset="0"/>
              <a:cs typeface="Arial" panose="020B0604020202020204" pitchFamily="34" charset="0"/>
            </a:endParaRPr>
          </a:p>
        </p:txBody>
      </p:sp>
      <p:sp>
        <p:nvSpPr>
          <p:cNvPr id="7" name="Rectángulo 6"/>
          <p:cNvSpPr/>
          <p:nvPr/>
        </p:nvSpPr>
        <p:spPr>
          <a:xfrm>
            <a:off x="2049537" y="3840480"/>
            <a:ext cx="2922467" cy="338554"/>
          </a:xfrm>
          <a:prstGeom prst="rect">
            <a:avLst/>
          </a:prstGeom>
        </p:spPr>
        <p:txBody>
          <a:bodyPr wrap="none">
            <a:spAutoFit/>
          </a:bodyPr>
          <a:lstStyle/>
          <a:p>
            <a:r>
              <a:rPr lang="es-ES" sz="1600" dirty="0">
                <a:latin typeface="Arial" panose="020B0604020202020204" pitchFamily="34" charset="0"/>
                <a:ea typeface="Calibri" panose="020F0502020204030204" pitchFamily="34" charset="0"/>
                <a:cs typeface="Arial" panose="020B0604020202020204" pitchFamily="34" charset="0"/>
              </a:rPr>
              <a:t>2. Agregar un vaso de vinagre</a:t>
            </a: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34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b="25782"/>
          <a:stretch/>
        </p:blipFill>
        <p:spPr>
          <a:xfrm>
            <a:off x="6092305" y="620486"/>
            <a:ext cx="1700212" cy="2632165"/>
          </a:xfrm>
          <a:prstGeom prst="rect">
            <a:avLst/>
          </a:prstGeom>
        </p:spPr>
      </p:pic>
      <p:pic>
        <p:nvPicPr>
          <p:cNvPr id="5" name="Imagen 4"/>
          <p:cNvPicPr>
            <a:picLocks noChangeAspect="1"/>
          </p:cNvPicPr>
          <p:nvPr/>
        </p:nvPicPr>
        <p:blipFill rotWithShape="1">
          <a:blip r:embed="rId3"/>
          <a:srcRect l="1033" t="35482" r="-1" b="24982"/>
          <a:stretch/>
        </p:blipFill>
        <p:spPr>
          <a:xfrm>
            <a:off x="7792518" y="620486"/>
            <a:ext cx="1860934" cy="2632165"/>
          </a:xfrm>
          <a:prstGeom prst="rect">
            <a:avLst/>
          </a:prstGeom>
        </p:spPr>
      </p:pic>
      <p:pic>
        <p:nvPicPr>
          <p:cNvPr id="6" name="Imagen 5"/>
          <p:cNvPicPr>
            <a:picLocks noChangeAspect="1"/>
          </p:cNvPicPr>
          <p:nvPr/>
        </p:nvPicPr>
        <p:blipFill rotWithShape="1">
          <a:blip r:embed="rId4"/>
          <a:srcRect t="18018" b="25732"/>
          <a:stretch/>
        </p:blipFill>
        <p:spPr>
          <a:xfrm>
            <a:off x="9653452" y="620485"/>
            <a:ext cx="1619794" cy="2632165"/>
          </a:xfrm>
          <a:prstGeom prst="rect">
            <a:avLst/>
          </a:prstGeom>
        </p:spPr>
      </p:pic>
      <p:sp>
        <p:nvSpPr>
          <p:cNvPr id="7" name="Rectángulo 6"/>
          <p:cNvSpPr/>
          <p:nvPr/>
        </p:nvSpPr>
        <p:spPr>
          <a:xfrm>
            <a:off x="1424511" y="963527"/>
            <a:ext cx="4205580" cy="861774"/>
          </a:xfrm>
          <a:prstGeom prst="rect">
            <a:avLst/>
          </a:prstGeom>
        </p:spPr>
        <p:txBody>
          <a:bodyPr wrap="square">
            <a:spAutoFit/>
          </a:bodyPr>
          <a:lstStyle/>
          <a:p>
            <a:r>
              <a:rPr lang="es-ES" dirty="0">
                <a:latin typeface="Calibri" panose="020F0502020204030204" pitchFamily="34" charset="0"/>
                <a:ea typeface="Calibri" panose="020F0502020204030204" pitchFamily="34" charset="0"/>
                <a:cs typeface="Times New Roman" panose="02020603050405020304" pitchFamily="18" charset="0"/>
              </a:rPr>
              <a:t>3. </a:t>
            </a:r>
            <a:r>
              <a:rPr lang="es-ES" sz="1600" dirty="0">
                <a:latin typeface="Arial" panose="020B0604020202020204" pitchFamily="34" charset="0"/>
                <a:ea typeface="Calibri" panose="020F0502020204030204" pitchFamily="34" charset="0"/>
                <a:cs typeface="Arial" panose="020B0604020202020204" pitchFamily="34" charset="0"/>
              </a:rPr>
              <a:t>Al reaccionar el vinagre con el bicarbonato de sodio se genera un gas, que se llama Dióxido de carbono  </a:t>
            </a:r>
            <a:endParaRPr lang="es-ES" sz="1600" dirty="0">
              <a:latin typeface="Arial" panose="020B0604020202020204" pitchFamily="34" charset="0"/>
              <a:cs typeface="Arial" panose="020B0604020202020204" pitchFamily="34" charset="0"/>
            </a:endParaRPr>
          </a:p>
        </p:txBody>
      </p:sp>
      <p:pic>
        <p:nvPicPr>
          <p:cNvPr id="9" name="Imagen 8"/>
          <p:cNvPicPr>
            <a:picLocks noChangeAspect="1"/>
          </p:cNvPicPr>
          <p:nvPr/>
        </p:nvPicPr>
        <p:blipFill rotWithShape="1">
          <a:blip r:embed="rId5"/>
          <a:srcRect t="39447" b="28303"/>
          <a:stretch/>
        </p:blipFill>
        <p:spPr>
          <a:xfrm>
            <a:off x="6578499" y="3644537"/>
            <a:ext cx="4288971" cy="2873828"/>
          </a:xfrm>
          <a:prstGeom prst="rect">
            <a:avLst/>
          </a:prstGeom>
        </p:spPr>
      </p:pic>
      <p:sp>
        <p:nvSpPr>
          <p:cNvPr id="10" name="Rectángulo 9"/>
          <p:cNvSpPr/>
          <p:nvPr/>
        </p:nvSpPr>
        <p:spPr>
          <a:xfrm>
            <a:off x="1424511" y="4315488"/>
            <a:ext cx="3776511" cy="338554"/>
          </a:xfrm>
          <a:prstGeom prst="rect">
            <a:avLst/>
          </a:prstGeom>
        </p:spPr>
        <p:txBody>
          <a:bodyPr wrap="square">
            <a:spAutoFit/>
          </a:bodyPr>
          <a:lstStyle/>
          <a:p>
            <a:r>
              <a:rPr lang="es-ES" sz="1600" dirty="0">
                <a:latin typeface="Arial" panose="020B0604020202020204" pitchFamily="34" charset="0"/>
                <a:ea typeface="Calibri" panose="020F0502020204030204" pitchFamily="34" charset="0"/>
                <a:cs typeface="Arial" panose="020B0604020202020204" pitchFamily="34" charset="0"/>
              </a:rPr>
              <a:t>4. Encender  con un fósforo el palillo</a:t>
            </a: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583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263377" y="619927"/>
            <a:ext cx="1926503" cy="2822693"/>
          </a:xfrm>
          <a:prstGeom prst="rect">
            <a:avLst/>
          </a:prstGeom>
        </p:spPr>
      </p:pic>
      <p:pic>
        <p:nvPicPr>
          <p:cNvPr id="3" name="Imagen 2"/>
          <p:cNvPicPr>
            <a:picLocks noChangeAspect="1"/>
          </p:cNvPicPr>
          <p:nvPr/>
        </p:nvPicPr>
        <p:blipFill rotWithShape="1">
          <a:blip r:embed="rId3"/>
          <a:srcRect t="33017" r="11111" b="19304"/>
          <a:stretch/>
        </p:blipFill>
        <p:spPr>
          <a:xfrm>
            <a:off x="7189880" y="619926"/>
            <a:ext cx="2198914" cy="2822693"/>
          </a:xfrm>
          <a:prstGeom prst="rect">
            <a:avLst/>
          </a:prstGeom>
        </p:spPr>
      </p:pic>
      <p:pic>
        <p:nvPicPr>
          <p:cNvPr id="4" name="Imagen 3"/>
          <p:cNvPicPr>
            <a:picLocks noChangeAspect="1"/>
          </p:cNvPicPr>
          <p:nvPr/>
        </p:nvPicPr>
        <p:blipFill rotWithShape="1">
          <a:blip r:embed="rId4"/>
          <a:srcRect t="34410" r="16587" b="16518"/>
          <a:stretch/>
        </p:blipFill>
        <p:spPr>
          <a:xfrm>
            <a:off x="9388794" y="619926"/>
            <a:ext cx="2042160" cy="2822693"/>
          </a:xfrm>
          <a:prstGeom prst="rect">
            <a:avLst/>
          </a:prstGeom>
        </p:spPr>
      </p:pic>
      <p:sp>
        <p:nvSpPr>
          <p:cNvPr id="5" name="Rectángulo 4"/>
          <p:cNvSpPr/>
          <p:nvPr/>
        </p:nvSpPr>
        <p:spPr>
          <a:xfrm>
            <a:off x="1956774" y="885149"/>
            <a:ext cx="2954860" cy="1815882"/>
          </a:xfrm>
          <a:prstGeom prst="rect">
            <a:avLst/>
          </a:prstGeom>
        </p:spPr>
        <p:txBody>
          <a:bodyPr wrap="square">
            <a:spAutoFit/>
          </a:bodyPr>
          <a:lstStyle/>
          <a:p>
            <a:r>
              <a:rPr lang="es-ES" sz="1600" dirty="0">
                <a:latin typeface="Arial" panose="020B0604020202020204" pitchFamily="34" charset="0"/>
                <a:ea typeface="Calibri" panose="020F0502020204030204" pitchFamily="34" charset="0"/>
                <a:cs typeface="Arial" panose="020B0604020202020204" pitchFamily="34" charset="0"/>
              </a:rPr>
              <a:t>4. La llama del palillo la colocamos sobre la reacción producida  de dióxido de carbono producido dentro de la botella , observamos como el dióxido de carbono hace que se apague el fuego.  </a:t>
            </a:r>
            <a:endParaRPr lang="es-ES" sz="1600" dirty="0">
              <a:latin typeface="Arial" panose="020B0604020202020204" pitchFamily="34" charset="0"/>
              <a:cs typeface="Arial" panose="020B0604020202020204" pitchFamily="34" charset="0"/>
            </a:endParaRPr>
          </a:p>
        </p:txBody>
      </p:sp>
      <p:sp>
        <p:nvSpPr>
          <p:cNvPr id="6" name="Rectángulo 5"/>
          <p:cNvSpPr/>
          <p:nvPr/>
        </p:nvSpPr>
        <p:spPr>
          <a:xfrm>
            <a:off x="2207623" y="4343619"/>
            <a:ext cx="8294914" cy="1461490"/>
          </a:xfrm>
          <a:prstGeom prst="rect">
            <a:avLst/>
          </a:prstGeom>
        </p:spPr>
        <p:txBody>
          <a:bodyPr wrap="square">
            <a:spAutoFit/>
          </a:bodyPr>
          <a:lstStyle/>
          <a:p>
            <a:pPr>
              <a:lnSpc>
                <a:spcPct val="107000"/>
              </a:lnSpc>
              <a:spcAft>
                <a:spcPts val="800"/>
              </a:spcAft>
            </a:pPr>
            <a:r>
              <a:rPr lang="es-ES" b="1" dirty="0">
                <a:latin typeface="Arial" panose="020B0604020202020204" pitchFamily="34" charset="0"/>
                <a:ea typeface="Calibri" panose="020F0502020204030204" pitchFamily="34" charset="0"/>
                <a:cs typeface="Arial" panose="020B0604020202020204" pitchFamily="34" charset="0"/>
              </a:rPr>
              <a:t>ECUACION QUIMICA  PARA LA REACCION </a:t>
            </a:r>
          </a:p>
          <a:p>
            <a:pPr marL="285750" indent="-285750">
              <a:lnSpc>
                <a:spcPct val="107000"/>
              </a:lnSpc>
              <a:spcAft>
                <a:spcPts val="800"/>
              </a:spcAft>
              <a:buFont typeface="Arial" panose="020B0604020202020204" pitchFamily="34" charset="0"/>
              <a:buChar char="•"/>
            </a:pPr>
            <a:r>
              <a:rPr lang="es-GT" dirty="0">
                <a:solidFill>
                  <a:srgbClr val="202124"/>
                </a:solidFill>
                <a:latin typeface="Arial" panose="020B0604020202020204" pitchFamily="34" charset="0"/>
                <a:ea typeface="Calibri" panose="020F0502020204030204" pitchFamily="34" charset="0"/>
                <a:cs typeface="Arial" panose="020B0604020202020204" pitchFamily="34" charset="0"/>
              </a:rPr>
              <a:t>Bicarbonato sódico + vinagre = Acetato de sodio + agua + dióxido de carbono </a:t>
            </a:r>
            <a:endParaRPr lang="es-ES"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s-GT" b="1" dirty="0">
                <a:solidFill>
                  <a:srgbClr val="FF0000"/>
                </a:solidFill>
                <a:latin typeface="Arial" panose="020B0604020202020204" pitchFamily="34" charset="0"/>
                <a:ea typeface="Calibri" panose="020F0502020204030204" pitchFamily="34" charset="0"/>
                <a:cs typeface="Arial" panose="020B0604020202020204" pitchFamily="34" charset="0"/>
              </a:rPr>
              <a:t>NaHCO3 + CH3COOH =&gt; CH3COO-Na+ + H2O + CO2 </a:t>
            </a:r>
            <a:endParaRPr lang="es-ES"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2416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394793"/>
          </a:xfrm>
        </p:spPr>
        <p:txBody>
          <a:bodyPr>
            <a:normAutofit fontScale="90000"/>
          </a:bodyPr>
          <a:lstStyle/>
          <a:p>
            <a:pPr algn="ctr"/>
            <a:r>
              <a:rPr lang="es-ES" sz="2000" dirty="0">
                <a:solidFill>
                  <a:srgbClr val="FF0000"/>
                </a:solidFill>
                <a:latin typeface="Arial" panose="020B0604020202020204" pitchFamily="34" charset="0"/>
                <a:cs typeface="Arial" panose="020B0604020202020204" pitchFamily="34" charset="0"/>
              </a:rPr>
              <a:t>Discusión de Resultados </a:t>
            </a:r>
          </a:p>
        </p:txBody>
      </p:sp>
      <p:sp>
        <p:nvSpPr>
          <p:cNvPr id="3" name="Marcador de contenido 2"/>
          <p:cNvSpPr>
            <a:spLocks noGrp="1"/>
          </p:cNvSpPr>
          <p:nvPr>
            <p:ph idx="1"/>
          </p:nvPr>
        </p:nvSpPr>
        <p:spPr>
          <a:xfrm>
            <a:off x="2589212" y="1449978"/>
            <a:ext cx="8915400" cy="4167052"/>
          </a:xfrm>
        </p:spPr>
        <p:txBody>
          <a:bodyPr/>
          <a:lstStyle/>
          <a:p>
            <a:r>
              <a:rPr lang="es-ES" dirty="0">
                <a:latin typeface="Arial" panose="020B0604020202020204" pitchFamily="34" charset="0"/>
                <a:cs typeface="Arial" panose="020B0604020202020204" pitchFamily="34" charset="0"/>
              </a:rPr>
              <a:t>Al mezclar el vinagre (que es un ácido) con el bicarbonato de sodio (que es un base), reaccionan y se transforman en agua, acetato de sodio (una sal) y dióxido de carbono (un gas).</a:t>
            </a:r>
          </a:p>
          <a:p>
            <a:r>
              <a:rPr lang="es-ES" dirty="0">
                <a:latin typeface="Arial" panose="020B0604020202020204" pitchFamily="34" charset="0"/>
                <a:cs typeface="Arial" panose="020B0604020202020204" pitchFamily="34" charset="0"/>
              </a:rPr>
              <a:t> El dióxido de carbono (CO2) es el gas responsable de que se formen las burbujas,   al colocar el palillo con fuego sobre la reacción  la llama se apaga,  cuando dejan de producirse burbujas, la reacción química ha terminado.</a:t>
            </a:r>
          </a:p>
          <a:p>
            <a:r>
              <a:rPr lang="es-ES" dirty="0">
                <a:latin typeface="Arial" panose="020B0604020202020204" pitchFamily="34" charset="0"/>
                <a:cs typeface="Arial" panose="020B0604020202020204" pitchFamily="34" charset="0"/>
              </a:rPr>
              <a:t> CO2 el  es el producto de la reacción de producción,  en este caso la  madera/palillo   es el  combustible más el oxigeno del aire. </a:t>
            </a:r>
          </a:p>
          <a:p>
            <a:r>
              <a:rPr lang="es-ES" dirty="0">
                <a:latin typeface="Arial" panose="020B0604020202020204" pitchFamily="34" charset="0"/>
                <a:cs typeface="Arial" panose="020B0604020202020204" pitchFamily="34" charset="0"/>
              </a:rPr>
              <a:t>Las reacciones químicas terminan cuando se consumen los reactivos.</a:t>
            </a:r>
          </a:p>
          <a:p>
            <a:pPr marL="0" indent="0">
              <a:buNone/>
            </a:pPr>
            <a:endParaRPr lang="es-ES" dirty="0"/>
          </a:p>
        </p:txBody>
      </p:sp>
    </p:spTree>
    <p:extLst>
      <p:ext uri="{BB962C8B-B14F-4D97-AF65-F5344CB8AC3E}">
        <p14:creationId xmlns:p14="http://schemas.microsoft.com/office/powerpoint/2010/main" val="391734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4E9835-D63A-8E78-D070-53022304CCEB}"/>
              </a:ext>
            </a:extLst>
          </p:cNvPr>
          <p:cNvSpPr>
            <a:spLocks noGrp="1"/>
          </p:cNvSpPr>
          <p:nvPr>
            <p:ph idx="1"/>
          </p:nvPr>
        </p:nvSpPr>
        <p:spPr>
          <a:xfrm>
            <a:off x="2589212" y="1047565"/>
            <a:ext cx="8915400" cy="4863657"/>
          </a:xfrm>
        </p:spPr>
        <p:txBody>
          <a:bodyPr>
            <a:normAutofit/>
          </a:bodyPr>
          <a:lstStyle/>
          <a:p>
            <a:pPr algn="ctr"/>
            <a:r>
              <a:rPr lang="es-MX" sz="2400" b="1" dirty="0">
                <a:latin typeface="Arial" panose="020B0604020202020204" pitchFamily="34" charset="0"/>
                <a:cs typeface="Arial" panose="020B0604020202020204" pitchFamily="34" charset="0"/>
              </a:rPr>
              <a:t>Introducción</a:t>
            </a:r>
          </a:p>
          <a:p>
            <a:pPr algn="ctr"/>
            <a:endParaRPr lang="es-MX" dirty="0">
              <a:latin typeface="Arial" panose="020B0604020202020204" pitchFamily="34" charset="0"/>
              <a:cs typeface="Arial" panose="020B0604020202020204" pitchFamily="34" charset="0"/>
            </a:endParaRPr>
          </a:p>
          <a:p>
            <a:r>
              <a:rPr lang="es-MX" b="0" i="0" dirty="0">
                <a:solidFill>
                  <a:srgbClr val="2E2D2D"/>
                </a:solidFill>
                <a:effectLst/>
                <a:latin typeface="Arial" panose="020B0604020202020204" pitchFamily="34" charset="0"/>
                <a:cs typeface="Arial" panose="020B0604020202020204" pitchFamily="34" charset="0"/>
              </a:rPr>
              <a:t>La combustión es una reacción química de oxidación, en la cual generalmente se desprende una gran cantidad de energía, en forma de calor y luz, manifestándose visualmente como fuego.</a:t>
            </a:r>
          </a:p>
          <a:p>
            <a:endParaRPr lang="es-MX" dirty="0">
              <a:solidFill>
                <a:srgbClr val="2E2D2D"/>
              </a:solidFill>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Se dice que una ecuación química se encuentra ajustada, equilibrada o balanceada cuando respeta la ley de conservación de la materia, según la cual la cantidad de átomos de cada elemento debe ser igual del lado de los reactivos  y del lado de los productos de la reacción.</a:t>
            </a:r>
          </a:p>
          <a:p>
            <a:pPr marL="0" indent="0">
              <a:buNone/>
            </a:pPr>
            <a:br>
              <a:rPr lang="es-MX" dirty="0"/>
            </a:br>
            <a:br>
              <a:rPr lang="es-MX" dirty="0"/>
            </a:br>
            <a:endParaRPr lang="es-G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483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3BB00C-90C4-5661-7A2E-0B1BADF18832}"/>
              </a:ext>
            </a:extLst>
          </p:cNvPr>
          <p:cNvSpPr>
            <a:spLocks noGrp="1"/>
          </p:cNvSpPr>
          <p:nvPr>
            <p:ph idx="1"/>
          </p:nvPr>
        </p:nvSpPr>
        <p:spPr>
          <a:xfrm>
            <a:off x="2219419" y="1464815"/>
            <a:ext cx="9214172" cy="4188954"/>
          </a:xfrm>
        </p:spPr>
        <p:txBody>
          <a:bodyPr/>
          <a:lstStyle/>
          <a:p>
            <a:pPr algn="ctr"/>
            <a:r>
              <a:rPr lang="es-GT" sz="2400" b="1" dirty="0">
                <a:latin typeface="Arial" panose="020B0604020202020204" pitchFamily="34" charset="0"/>
                <a:cs typeface="Arial" panose="020B0604020202020204" pitchFamily="34" charset="0"/>
              </a:rPr>
              <a:t>Objetivos:</a:t>
            </a:r>
          </a:p>
          <a:p>
            <a:pPr algn="ctr"/>
            <a:endParaRPr lang="es-GT" dirty="0">
              <a:latin typeface="Arial" panose="020B0604020202020204" pitchFamily="34" charset="0"/>
              <a:cs typeface="Arial" panose="020B0604020202020204" pitchFamily="34" charset="0"/>
            </a:endParaRPr>
          </a:p>
          <a:p>
            <a:r>
              <a:rPr lang="es-GT" dirty="0">
                <a:latin typeface="Arial" panose="020B0604020202020204" pitchFamily="34" charset="0"/>
                <a:cs typeface="Arial" panose="020B0604020202020204" pitchFamily="34" charset="0"/>
              </a:rPr>
              <a:t>Comprender como es que se producen las reacciones de combustión </a:t>
            </a:r>
          </a:p>
          <a:p>
            <a:r>
              <a:rPr lang="es-GT" dirty="0">
                <a:latin typeface="Arial" panose="020B0604020202020204" pitchFamily="34" charset="0"/>
                <a:cs typeface="Arial" panose="020B0604020202020204" pitchFamily="34" charset="0"/>
              </a:rPr>
              <a:t>Analizar que elementos son esenciales para formar dichas reacciones</a:t>
            </a:r>
          </a:p>
          <a:p>
            <a:r>
              <a:rPr lang="es-GT" dirty="0">
                <a:latin typeface="Arial" panose="020B0604020202020204" pitchFamily="34" charset="0"/>
                <a:cs typeface="Arial" panose="020B0604020202020204" pitchFamily="34" charset="0"/>
              </a:rPr>
              <a:t>Entender como es que actúan los elementos químicos al exponerlos a otro tipo de elementos</a:t>
            </a:r>
          </a:p>
          <a:p>
            <a:r>
              <a:rPr lang="es-GT" dirty="0">
                <a:latin typeface="Arial" panose="020B0604020202020204" pitchFamily="34" charset="0"/>
                <a:cs typeface="Arial" panose="020B0604020202020204" pitchFamily="34" charset="0"/>
              </a:rPr>
              <a:t>Ilustrar de forma correcta a través de los experimentos las reacciones químicas.</a:t>
            </a:r>
          </a:p>
        </p:txBody>
      </p:sp>
    </p:spTree>
    <p:extLst>
      <p:ext uri="{BB962C8B-B14F-4D97-AF65-F5344CB8AC3E}">
        <p14:creationId xmlns:p14="http://schemas.microsoft.com/office/powerpoint/2010/main" val="1211777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A62CA3F9-1E6F-587E-13C9-5258200A7FBA}"/>
              </a:ext>
            </a:extLst>
          </p:cNvPr>
          <p:cNvSpPr/>
          <p:nvPr/>
        </p:nvSpPr>
        <p:spPr>
          <a:xfrm>
            <a:off x="2350554" y="1200678"/>
            <a:ext cx="8560102" cy="2800767"/>
          </a:xfrm>
          <a:prstGeom prst="rect">
            <a:avLst/>
          </a:prstGeom>
          <a:noFill/>
        </p:spPr>
        <p:txBody>
          <a:bodyPr wrap="square" lIns="91440" tIns="45720" rIns="91440" bIns="45720">
            <a:spAutoFit/>
          </a:bodyPr>
          <a:lstStyle/>
          <a:p>
            <a:pPr algn="ctr"/>
            <a:r>
              <a:rPr lang="es-E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PRIMER EXPERIMENTO</a:t>
            </a:r>
          </a:p>
        </p:txBody>
      </p:sp>
      <p:sp>
        <p:nvSpPr>
          <p:cNvPr id="7" name="Título 1">
            <a:extLst>
              <a:ext uri="{FF2B5EF4-FFF2-40B4-BE49-F238E27FC236}">
                <a16:creationId xmlns:a16="http://schemas.microsoft.com/office/drawing/2014/main" id="{1F06510A-6DCD-28D5-5FE7-E01ECF6334C5}"/>
              </a:ext>
            </a:extLst>
          </p:cNvPr>
          <p:cNvSpPr>
            <a:spLocks noGrp="1"/>
          </p:cNvSpPr>
          <p:nvPr>
            <p:ph type="title"/>
          </p:nvPr>
        </p:nvSpPr>
        <p:spPr>
          <a:xfrm>
            <a:off x="2330278" y="4630332"/>
            <a:ext cx="8911687" cy="1280890"/>
          </a:xfrm>
        </p:spPr>
        <p:txBody>
          <a:bodyPr/>
          <a:lstStyle/>
          <a:p>
            <a:pPr algn="ctr"/>
            <a:r>
              <a:rPr lang="es-MX" b="1" dirty="0">
                <a:highlight>
                  <a:srgbClr val="FF0000"/>
                </a:highlight>
              </a:rPr>
              <a:t>EXPERIMENTO NO. 1</a:t>
            </a:r>
            <a:endParaRPr lang="es-GT" b="1" dirty="0">
              <a:highlight>
                <a:srgbClr val="FF0000"/>
              </a:highlight>
            </a:endParaRPr>
          </a:p>
        </p:txBody>
      </p:sp>
    </p:spTree>
    <p:extLst>
      <p:ext uri="{BB962C8B-B14F-4D97-AF65-F5344CB8AC3E}">
        <p14:creationId xmlns:p14="http://schemas.microsoft.com/office/powerpoint/2010/main" val="477829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BBD0F-9AB8-4AED-964C-0195C196DB52}"/>
              </a:ext>
            </a:extLst>
          </p:cNvPr>
          <p:cNvSpPr>
            <a:spLocks noGrp="1"/>
          </p:cNvSpPr>
          <p:nvPr>
            <p:ph type="ctrTitle"/>
          </p:nvPr>
        </p:nvSpPr>
        <p:spPr>
          <a:xfrm>
            <a:off x="1524000" y="406400"/>
            <a:ext cx="9144000" cy="834571"/>
          </a:xfrm>
        </p:spPr>
        <p:txBody>
          <a:bodyPr>
            <a:normAutofit/>
          </a:bodyPr>
          <a:lstStyle/>
          <a:p>
            <a:endParaRPr lang="es-GT" sz="3600" dirty="0"/>
          </a:p>
        </p:txBody>
      </p:sp>
      <p:sp>
        <p:nvSpPr>
          <p:cNvPr id="3" name="Subtítulo 2">
            <a:extLst>
              <a:ext uri="{FF2B5EF4-FFF2-40B4-BE49-F238E27FC236}">
                <a16:creationId xmlns:a16="http://schemas.microsoft.com/office/drawing/2014/main" id="{E0684414-25C2-4A20-8218-351B5C1F7636}"/>
              </a:ext>
            </a:extLst>
          </p:cNvPr>
          <p:cNvSpPr>
            <a:spLocks noGrp="1"/>
          </p:cNvSpPr>
          <p:nvPr>
            <p:ph type="subTitle" idx="1"/>
          </p:nvPr>
        </p:nvSpPr>
        <p:spPr>
          <a:xfrm>
            <a:off x="2276475" y="2307365"/>
            <a:ext cx="8520410" cy="2911328"/>
          </a:xfrm>
        </p:spPr>
        <p:txBody>
          <a:bodyPr>
            <a:normAutofit/>
          </a:bodyPr>
          <a:lstStyle/>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Plato </a:t>
            </a:r>
          </a:p>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Vaso </a:t>
            </a:r>
          </a:p>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Bela </a:t>
            </a:r>
          </a:p>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Agua </a:t>
            </a:r>
          </a:p>
          <a:p>
            <a:pPr marL="342900" indent="-342900" algn="l">
              <a:buFont typeface="Arial" panose="020B0604020202020204" pitchFamily="34" charset="0"/>
              <a:buChar char="•"/>
            </a:pPr>
            <a:r>
              <a:rPr lang="es-GT" sz="3000" dirty="0">
                <a:latin typeface="Arial" panose="020B0604020202020204" pitchFamily="34" charset="0"/>
                <a:cs typeface="Arial" panose="020B0604020202020204" pitchFamily="34" charset="0"/>
              </a:rPr>
              <a:t>Fosforo </a:t>
            </a:r>
          </a:p>
          <a:p>
            <a:pPr algn="l"/>
            <a:endParaRPr lang="es-GT" dirty="0"/>
          </a:p>
        </p:txBody>
      </p:sp>
      <p:pic>
        <p:nvPicPr>
          <p:cNvPr id="8" name="Imagen 7">
            <a:extLst>
              <a:ext uri="{FF2B5EF4-FFF2-40B4-BE49-F238E27FC236}">
                <a16:creationId xmlns:a16="http://schemas.microsoft.com/office/drawing/2014/main" id="{210B8CD8-7788-45FA-A82C-52BE46B44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175" y="1973336"/>
            <a:ext cx="4457700" cy="2911328"/>
          </a:xfrm>
          <a:prstGeom prst="rect">
            <a:avLst/>
          </a:prstGeom>
        </p:spPr>
      </p:pic>
    </p:spTree>
    <p:extLst>
      <p:ext uri="{BB962C8B-B14F-4D97-AF65-F5344CB8AC3E}">
        <p14:creationId xmlns:p14="http://schemas.microsoft.com/office/powerpoint/2010/main" val="379987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E1497-65B6-41B3-9B52-1FF883886E60}"/>
              </a:ext>
            </a:extLst>
          </p:cNvPr>
          <p:cNvSpPr>
            <a:spLocks noGrp="1"/>
          </p:cNvSpPr>
          <p:nvPr>
            <p:ph type="title"/>
          </p:nvPr>
        </p:nvSpPr>
        <p:spPr>
          <a:xfrm>
            <a:off x="1640156" y="544735"/>
            <a:ext cx="8911687" cy="1280890"/>
          </a:xfrm>
        </p:spPr>
        <p:txBody>
          <a:bodyPr/>
          <a:lstStyle/>
          <a:p>
            <a:pPr algn="ctr"/>
            <a:r>
              <a:rPr lang="en-US" dirty="0">
                <a:latin typeface="Arial" panose="020B0604020202020204" pitchFamily="34" charset="0"/>
                <a:cs typeface="Arial" panose="020B0604020202020204" pitchFamily="34" charset="0"/>
              </a:rPr>
              <a:t>Procedimiento </a:t>
            </a:r>
            <a:endParaRPr lang="es-GT"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94D8BA9B-2B25-491B-8006-D56A2C38FADF}"/>
              </a:ext>
            </a:extLst>
          </p:cNvPr>
          <p:cNvSpPr>
            <a:spLocks noGrp="1"/>
          </p:cNvSpPr>
          <p:nvPr>
            <p:ph idx="1"/>
          </p:nvPr>
        </p:nvSpPr>
        <p:spPr>
          <a:xfrm>
            <a:off x="838200" y="1825625"/>
            <a:ext cx="10515600" cy="4180892"/>
          </a:xfrm>
        </p:spPr>
        <p:txBody>
          <a:bodyPr>
            <a:normAutofit/>
          </a:bodyPr>
          <a:lstStyle/>
          <a:p>
            <a:r>
              <a:rPr lang="es-ES" sz="3600" b="0" i="0" dirty="0">
                <a:effectLst/>
                <a:latin typeface="Arial" panose="020B0604020202020204" pitchFamily="34" charset="0"/>
                <a:cs typeface="Arial" panose="020B0604020202020204" pitchFamily="34" charset="0"/>
              </a:rPr>
              <a:t>Llenamos la mitad del plato con agua. Pondremos la vela en medio y la encenderemos A continuación, tapamos la vela encendida con el vaso o bote poniéndolo boca abajo</a:t>
            </a:r>
            <a:endParaRPr lang="es-GT"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671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9497A-3F37-46B1-9ECF-534065369AAC}"/>
              </a:ext>
            </a:extLst>
          </p:cNvPr>
          <p:cNvSpPr>
            <a:spLocks noGrp="1"/>
          </p:cNvSpPr>
          <p:nvPr>
            <p:ph type="title"/>
          </p:nvPr>
        </p:nvSpPr>
        <p:spPr>
          <a:xfrm>
            <a:off x="838200" y="365125"/>
            <a:ext cx="10515600" cy="6235700"/>
          </a:xfrm>
        </p:spPr>
        <p:txBody>
          <a:bodyPr>
            <a:normAutofit fontScale="90000"/>
          </a:bodyPr>
          <a:lstStyle/>
          <a:p>
            <a:pPr marL="571500" indent="-571500">
              <a:buFont typeface="Arial" panose="020B0604020202020204" pitchFamily="34" charset="0"/>
              <a:buChar char="•"/>
            </a:pPr>
            <a:r>
              <a:rPr lang="en-US" sz="4800" dirty="0"/>
              <a:t>Primer paso</a:t>
            </a:r>
            <a:br>
              <a:rPr lang="en-US" sz="4800" dirty="0"/>
            </a:br>
            <a:r>
              <a:rPr lang="en-US" sz="2000" dirty="0" err="1"/>
              <a:t>Alistamos</a:t>
            </a:r>
            <a:r>
              <a:rPr lang="en-US" sz="2000" dirty="0"/>
              <a:t> el </a:t>
            </a:r>
            <a:r>
              <a:rPr lang="en-US" sz="2000" dirty="0" err="1"/>
              <a:t>plato</a:t>
            </a:r>
            <a:r>
              <a:rPr lang="en-US" sz="2000" dirty="0"/>
              <a:t> con </a:t>
            </a:r>
            <a:r>
              <a:rPr lang="en-US" sz="2000" dirty="0" err="1"/>
              <a:t>agua</a:t>
            </a:r>
            <a:r>
              <a:rPr lang="en-US" sz="2000" dirty="0"/>
              <a:t> y la </a:t>
            </a:r>
            <a:br>
              <a:rPr lang="en-US" sz="2000" dirty="0"/>
            </a:br>
            <a:r>
              <a:rPr lang="en-US" sz="2000" dirty="0"/>
              <a:t>vela la </a:t>
            </a:r>
            <a:r>
              <a:rPr lang="en-US" sz="2000" dirty="0" err="1"/>
              <a:t>encendemos</a:t>
            </a:r>
            <a:r>
              <a:rPr lang="en-US" sz="2000" dirty="0"/>
              <a:t>  </a:t>
            </a:r>
            <a:br>
              <a:rPr lang="en-US" dirty="0"/>
            </a:br>
            <a:br>
              <a:rPr lang="en-US" dirty="0"/>
            </a:br>
            <a:br>
              <a:rPr lang="en-US" dirty="0"/>
            </a:br>
            <a:br>
              <a:rPr lang="en-US" dirty="0"/>
            </a:br>
            <a:r>
              <a:rPr lang="en-US" sz="5400" dirty="0"/>
              <a:t>Segundo </a:t>
            </a:r>
            <a:br>
              <a:rPr lang="en-US" sz="5400" dirty="0"/>
            </a:br>
            <a:r>
              <a:rPr lang="en-US" sz="5400" dirty="0"/>
              <a:t>paso  </a:t>
            </a:r>
            <a:br>
              <a:rPr lang="en-US" sz="5400" dirty="0"/>
            </a:br>
            <a:r>
              <a:rPr lang="en-US" sz="2000" dirty="0" err="1"/>
              <a:t>Colocamos</a:t>
            </a:r>
            <a:r>
              <a:rPr lang="en-US" sz="2000" dirty="0"/>
              <a:t> el </a:t>
            </a:r>
            <a:r>
              <a:rPr lang="en-US" sz="2000" dirty="0" err="1"/>
              <a:t>vaso</a:t>
            </a:r>
            <a:r>
              <a:rPr lang="en-US" sz="2000" dirty="0"/>
              <a:t> </a:t>
            </a:r>
            <a:br>
              <a:rPr lang="en-US" sz="2000" dirty="0"/>
            </a:br>
            <a:r>
              <a:rPr lang="en-US" sz="2000" dirty="0" err="1"/>
              <a:t>encima</a:t>
            </a:r>
            <a:r>
              <a:rPr lang="en-US" sz="2000" dirty="0"/>
              <a:t> de la vela </a:t>
            </a:r>
            <a:br>
              <a:rPr lang="en-US" dirty="0"/>
            </a:br>
            <a:br>
              <a:rPr lang="en-US" dirty="0"/>
            </a:br>
            <a:endParaRPr lang="es-GT" dirty="0"/>
          </a:p>
        </p:txBody>
      </p:sp>
      <p:pic>
        <p:nvPicPr>
          <p:cNvPr id="5" name="Marcador de contenido 4">
            <a:extLst>
              <a:ext uri="{FF2B5EF4-FFF2-40B4-BE49-F238E27FC236}">
                <a16:creationId xmlns:a16="http://schemas.microsoft.com/office/drawing/2014/main" id="{27CDB624-5679-4024-B6B9-9ECF3B047F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884" y="2689225"/>
            <a:ext cx="5128195" cy="3778250"/>
          </a:xfrm>
        </p:spPr>
      </p:pic>
      <p:pic>
        <p:nvPicPr>
          <p:cNvPr id="7" name="Imagen 6">
            <a:extLst>
              <a:ext uri="{FF2B5EF4-FFF2-40B4-BE49-F238E27FC236}">
                <a16:creationId xmlns:a16="http://schemas.microsoft.com/office/drawing/2014/main" id="{42D79AA2-8670-44DF-B758-04114D112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895" y="365125"/>
            <a:ext cx="3632200" cy="2724150"/>
          </a:xfrm>
          <a:prstGeom prst="rect">
            <a:avLst/>
          </a:prstGeom>
        </p:spPr>
      </p:pic>
    </p:spTree>
    <p:extLst>
      <p:ext uri="{BB962C8B-B14F-4D97-AF65-F5344CB8AC3E}">
        <p14:creationId xmlns:p14="http://schemas.microsoft.com/office/powerpoint/2010/main" val="33702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595D4-33FA-4784-8822-1629E35C94A5}"/>
              </a:ext>
            </a:extLst>
          </p:cNvPr>
          <p:cNvSpPr>
            <a:spLocks noGrp="1"/>
          </p:cNvSpPr>
          <p:nvPr>
            <p:ph type="title"/>
          </p:nvPr>
        </p:nvSpPr>
        <p:spPr>
          <a:xfrm>
            <a:off x="1235013" y="495707"/>
            <a:ext cx="10515600" cy="5585497"/>
          </a:xfrm>
        </p:spPr>
        <p:txBody>
          <a:bodyPr>
            <a:normAutofit/>
          </a:bodyPr>
          <a:lstStyle/>
          <a:p>
            <a:r>
              <a:rPr lang="en-US" sz="4400" dirty="0"/>
              <a:t>	</a:t>
            </a:r>
            <a:r>
              <a:rPr lang="en-US" sz="4400" dirty="0" err="1"/>
              <a:t>Tercer</a:t>
            </a:r>
            <a:r>
              <a:rPr lang="en-US" sz="4400" dirty="0"/>
              <a:t> paso</a:t>
            </a:r>
            <a:br>
              <a:rPr lang="en-US" sz="4400" dirty="0"/>
            </a:br>
            <a:r>
              <a:rPr lang="en-US" sz="2400" dirty="0" err="1"/>
              <a:t>Esperamos</a:t>
            </a:r>
            <a:r>
              <a:rPr lang="en-US" sz="2400" dirty="0"/>
              <a:t> a que se </a:t>
            </a:r>
            <a:r>
              <a:rPr lang="en-US" sz="2400" dirty="0" err="1"/>
              <a:t>vaya</a:t>
            </a:r>
            <a:br>
              <a:rPr lang="en-US" sz="2400" dirty="0"/>
            </a:br>
            <a:r>
              <a:rPr lang="en-US" sz="2400" dirty="0" err="1"/>
              <a:t>apagando</a:t>
            </a:r>
            <a:r>
              <a:rPr lang="en-US" sz="2400" dirty="0"/>
              <a:t> la vela</a:t>
            </a:r>
            <a:br>
              <a:rPr lang="en-US" sz="2400" dirty="0"/>
            </a:br>
            <a:r>
              <a:rPr lang="en-US" sz="2400" dirty="0"/>
              <a:t> </a:t>
            </a:r>
            <a:br>
              <a:rPr lang="en-US" sz="5400" dirty="0"/>
            </a:br>
            <a:br>
              <a:rPr lang="en-US" sz="4400" dirty="0"/>
            </a:br>
            <a:r>
              <a:rPr lang="en-US" sz="4400" dirty="0"/>
              <a:t>Cuarto paso </a:t>
            </a:r>
            <a:br>
              <a:rPr lang="en-US" sz="4400" dirty="0"/>
            </a:br>
            <a:r>
              <a:rPr lang="en-US" sz="2000" dirty="0" err="1"/>
              <a:t>Analizamos</a:t>
            </a:r>
            <a:r>
              <a:rPr lang="en-US" sz="2000" dirty="0"/>
              <a:t> que la vela se </a:t>
            </a:r>
            <a:r>
              <a:rPr lang="en-US" sz="2000" dirty="0" err="1"/>
              <a:t>apago</a:t>
            </a:r>
            <a:r>
              <a:rPr lang="en-US" sz="2000" dirty="0"/>
              <a:t> </a:t>
            </a:r>
            <a:br>
              <a:rPr lang="en-US" sz="2000" dirty="0"/>
            </a:br>
            <a:r>
              <a:rPr lang="en-US" sz="2000" dirty="0"/>
              <a:t>y </a:t>
            </a:r>
            <a:r>
              <a:rPr lang="en-US" sz="2000" dirty="0" err="1"/>
              <a:t>observamos</a:t>
            </a:r>
            <a:r>
              <a:rPr lang="en-US" sz="2000" dirty="0"/>
              <a:t> la </a:t>
            </a:r>
            <a:r>
              <a:rPr lang="en-US" sz="2000" dirty="0" err="1"/>
              <a:t>reaccion</a:t>
            </a:r>
            <a:r>
              <a:rPr lang="en-US" sz="2000" dirty="0"/>
              <a:t> que</a:t>
            </a:r>
            <a:br>
              <a:rPr lang="en-US" sz="2000" dirty="0"/>
            </a:br>
            <a:r>
              <a:rPr lang="en-US" sz="2000" dirty="0"/>
              <a:t> </a:t>
            </a:r>
            <a:r>
              <a:rPr lang="en-US" sz="2000" dirty="0" err="1"/>
              <a:t>obtuvimos</a:t>
            </a:r>
            <a:r>
              <a:rPr lang="en-US" sz="2000" dirty="0"/>
              <a:t> </a:t>
            </a:r>
            <a:br>
              <a:rPr lang="en-US" sz="4400" dirty="0"/>
            </a:br>
            <a:endParaRPr lang="es-GT" sz="4400" dirty="0"/>
          </a:p>
        </p:txBody>
      </p:sp>
      <p:pic>
        <p:nvPicPr>
          <p:cNvPr id="5" name="Marcador de contenido 4">
            <a:extLst>
              <a:ext uri="{FF2B5EF4-FFF2-40B4-BE49-F238E27FC236}">
                <a16:creationId xmlns:a16="http://schemas.microsoft.com/office/drawing/2014/main" id="{0F86BA84-36B5-4265-BF34-EC32F0C83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9" y="495707"/>
            <a:ext cx="3648075" cy="2361793"/>
          </a:xfrm>
        </p:spPr>
      </p:pic>
      <p:pic>
        <p:nvPicPr>
          <p:cNvPr id="10" name="Imagen 9">
            <a:extLst>
              <a:ext uri="{FF2B5EF4-FFF2-40B4-BE49-F238E27FC236}">
                <a16:creationId xmlns:a16="http://schemas.microsoft.com/office/drawing/2014/main" id="{5B7FFBF1-E8AF-442A-B891-3796EC352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952344"/>
            <a:ext cx="3648075" cy="2505482"/>
          </a:xfrm>
          <a:prstGeom prst="rect">
            <a:avLst/>
          </a:prstGeom>
        </p:spPr>
      </p:pic>
    </p:spTree>
    <p:extLst>
      <p:ext uri="{BB962C8B-B14F-4D97-AF65-F5344CB8AC3E}">
        <p14:creationId xmlns:p14="http://schemas.microsoft.com/office/powerpoint/2010/main" val="359961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CF062-9D00-4B4E-9957-BFD6FDAACB2B}"/>
              </a:ext>
            </a:extLst>
          </p:cNvPr>
          <p:cNvSpPr>
            <a:spLocks noGrp="1"/>
          </p:cNvSpPr>
          <p:nvPr>
            <p:ph type="title"/>
          </p:nvPr>
        </p:nvSpPr>
        <p:spPr>
          <a:xfrm>
            <a:off x="1483216" y="499822"/>
            <a:ext cx="8911687" cy="1280890"/>
          </a:xfrm>
        </p:spPr>
        <p:txBody>
          <a:bodyPr/>
          <a:lstStyle/>
          <a:p>
            <a:pPr algn="ctr"/>
            <a:r>
              <a:rPr lang="en-US" dirty="0" err="1"/>
              <a:t>Discusión</a:t>
            </a:r>
            <a:r>
              <a:rPr lang="en-US" dirty="0"/>
              <a:t> de </a:t>
            </a:r>
            <a:r>
              <a:rPr lang="en-US" dirty="0" err="1"/>
              <a:t>Resultados</a:t>
            </a:r>
            <a:r>
              <a:rPr lang="en-US" dirty="0"/>
              <a:t>  </a:t>
            </a:r>
            <a:endParaRPr lang="es-GT" dirty="0"/>
          </a:p>
        </p:txBody>
      </p:sp>
      <p:sp>
        <p:nvSpPr>
          <p:cNvPr id="3" name="Marcador de contenido 2">
            <a:extLst>
              <a:ext uri="{FF2B5EF4-FFF2-40B4-BE49-F238E27FC236}">
                <a16:creationId xmlns:a16="http://schemas.microsoft.com/office/drawing/2014/main" id="{63980042-9343-4DD1-A7F1-8F53F27845EB}"/>
              </a:ext>
            </a:extLst>
          </p:cNvPr>
          <p:cNvSpPr>
            <a:spLocks noGrp="1"/>
          </p:cNvSpPr>
          <p:nvPr>
            <p:ph idx="1"/>
          </p:nvPr>
        </p:nvSpPr>
        <p:spPr>
          <a:xfrm>
            <a:off x="1843488" y="2009313"/>
            <a:ext cx="8915400" cy="3777622"/>
          </a:xfrm>
        </p:spPr>
        <p:txBody>
          <a:bodyPr>
            <a:normAutofit fontScale="92500"/>
          </a:bodyPr>
          <a:lstStyle/>
          <a:p>
            <a:pPr marL="0" marR="0" fontAlgn="base"/>
            <a:r>
              <a:rPr lang="es-GT" sz="2400" dirty="0">
                <a:solidFill>
                  <a:srgbClr val="000000"/>
                </a:solidFill>
                <a:effectLst/>
                <a:latin typeface="Calibri" panose="020F0502020204030204" pitchFamily="34" charset="0"/>
                <a:ea typeface="Times New Roman" panose="02020603050405020304" pitchFamily="18" charset="0"/>
              </a:rPr>
              <a:t>En primer lugar, vemos que </a:t>
            </a:r>
            <a:r>
              <a:rPr lang="es-GT" sz="2400" b="0" dirty="0">
                <a:solidFill>
                  <a:srgbClr val="000000"/>
                </a:solidFill>
                <a:effectLst/>
                <a:latin typeface="Calibri" panose="020F0502020204030204" pitchFamily="34" charset="0"/>
                <a:ea typeface="Times New Roman" panose="02020603050405020304" pitchFamily="18" charset="0"/>
              </a:rPr>
              <a:t>la vela se apaga una vez ha consumido todo el oxígeno que hay dentro del vaso</a:t>
            </a:r>
            <a:r>
              <a:rPr lang="es-GT" sz="2400" dirty="0">
                <a:solidFill>
                  <a:srgbClr val="000000"/>
                </a:solidFill>
                <a:effectLst/>
                <a:latin typeface="Calibri" panose="020F0502020204030204" pitchFamily="34" charset="0"/>
                <a:ea typeface="Times New Roman" panose="02020603050405020304" pitchFamily="18" charset="0"/>
              </a:rPr>
              <a:t>. Y es que, para continuar ardiendo, necesita el oxígeno. Es por este motivo que si tenemos un incendio lo mejor es ahogar la llama evitando el contacto con el oxígeno del aire.</a:t>
            </a:r>
            <a:endParaRPr lang="es-GT" sz="2400" dirty="0">
              <a:effectLst/>
              <a:latin typeface="Times New Roman" panose="02020603050405020304" pitchFamily="18" charset="0"/>
              <a:ea typeface="Times New Roman" panose="02020603050405020304" pitchFamily="18" charset="0"/>
            </a:endParaRPr>
          </a:p>
          <a:p>
            <a:pPr marL="0" marR="0" algn="l" fontAlgn="base"/>
            <a:r>
              <a:rPr lang="es-GT" sz="2400" dirty="0">
                <a:solidFill>
                  <a:srgbClr val="000000"/>
                </a:solidFill>
                <a:effectLst/>
                <a:latin typeface="Calibri" panose="020F0502020204030204" pitchFamily="34" charset="0"/>
                <a:ea typeface="Times New Roman" panose="02020603050405020304" pitchFamily="18" charset="0"/>
              </a:rPr>
              <a:t>Sin la llama, los gases de dentro del vaso se enfrían rápidamente y provocan que la presión dentro del vaso baje. La </a:t>
            </a:r>
            <a:r>
              <a:rPr lang="es-GT" sz="2400" b="0" dirty="0">
                <a:solidFill>
                  <a:srgbClr val="000000"/>
                </a:solidFill>
                <a:effectLst/>
                <a:latin typeface="Calibri" panose="020F0502020204030204" pitchFamily="34" charset="0"/>
                <a:ea typeface="Times New Roman" panose="02020603050405020304" pitchFamily="18" charset="0"/>
              </a:rPr>
              <a:t>presión atmosférica</a:t>
            </a:r>
            <a:r>
              <a:rPr lang="es-GT" sz="2400" dirty="0">
                <a:solidFill>
                  <a:srgbClr val="000000"/>
                </a:solidFill>
                <a:effectLst/>
                <a:latin typeface="Calibri" panose="020F0502020204030204" pitchFamily="34" charset="0"/>
                <a:ea typeface="Times New Roman" panose="02020603050405020304" pitchFamily="18" charset="0"/>
              </a:rPr>
              <a:t> del exterior del vaso hace fuerza hacia el interior del vaso empujando el agua hacia dentro comprimiendo el aire dentro del recipiente, hasta que llega un momento que </a:t>
            </a:r>
            <a:r>
              <a:rPr lang="es-GT" sz="2400" b="0" dirty="0">
                <a:solidFill>
                  <a:srgbClr val="000000"/>
                </a:solidFill>
                <a:effectLst/>
                <a:latin typeface="Calibri" panose="020F0502020204030204" pitchFamily="34" charset="0"/>
                <a:ea typeface="Times New Roman" panose="02020603050405020304" pitchFamily="18" charset="0"/>
              </a:rPr>
              <a:t>se iguala la presión interna y externa</a:t>
            </a:r>
            <a:r>
              <a:rPr lang="es-GT" sz="2400" b="1" dirty="0">
                <a:solidFill>
                  <a:srgbClr val="000000"/>
                </a:solidFill>
                <a:effectLst/>
                <a:latin typeface="Calibri" panose="020F0502020204030204" pitchFamily="34" charset="0"/>
                <a:ea typeface="Times New Roman" panose="02020603050405020304" pitchFamily="18" charset="0"/>
              </a:rPr>
              <a:t>.</a:t>
            </a:r>
            <a:endParaRPr lang="es-GT" sz="2400" dirty="0">
              <a:effectLst/>
              <a:latin typeface="Times New Roman" panose="02020603050405020304" pitchFamily="18" charset="0"/>
              <a:ea typeface="Times New Roman" panose="02020603050405020304" pitchFamily="18" charset="0"/>
            </a:endParaRPr>
          </a:p>
          <a:p>
            <a:pPr marL="0" indent="0">
              <a:buNone/>
            </a:pPr>
            <a:endParaRPr lang="es-GT" dirty="0"/>
          </a:p>
        </p:txBody>
      </p:sp>
    </p:spTree>
    <p:extLst>
      <p:ext uri="{BB962C8B-B14F-4D97-AF65-F5344CB8AC3E}">
        <p14:creationId xmlns:p14="http://schemas.microsoft.com/office/powerpoint/2010/main" val="2855222263"/>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B607AACC3449042BCF49D6ED422332F" ma:contentTypeVersion="2" ma:contentTypeDescription="Crear nuevo documento." ma:contentTypeScope="" ma:versionID="775a3ed0c03b2d889f1e95def4a128d0">
  <xsd:schema xmlns:xsd="http://www.w3.org/2001/XMLSchema" xmlns:xs="http://www.w3.org/2001/XMLSchema" xmlns:p="http://schemas.microsoft.com/office/2006/metadata/properties" xmlns:ns3="32a3cbdf-b0ed-40a8-8af8-c3e22539e925" targetNamespace="http://schemas.microsoft.com/office/2006/metadata/properties" ma:root="true" ma:fieldsID="f6c9a853c921d39010b7fa320d55919a" ns3:_="">
    <xsd:import namespace="32a3cbdf-b0ed-40a8-8af8-c3e22539e925"/>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a3cbdf-b0ed-40a8-8af8-c3e22539e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B7794-4829-4C72-9570-C742289073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a3cbdf-b0ed-40a8-8af8-c3e22539e9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673DC9-EE57-48C5-95AD-53B8CFC81B2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2a3cbdf-b0ed-40a8-8af8-c3e22539e925"/>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481A4DA5-FDFA-4651-8515-F5C85A52AB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547</TotalTime>
  <Words>749</Words>
  <Application>Microsoft Office PowerPoint</Application>
  <PresentationFormat>Panorámica</PresentationFormat>
  <Paragraphs>66</Paragraphs>
  <Slides>15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Calibri</vt:lpstr>
      <vt:lpstr>Century Gothic</vt:lpstr>
      <vt:lpstr>Times New Roman</vt:lpstr>
      <vt:lpstr>Wingdings 3</vt:lpstr>
      <vt:lpstr>Espiral</vt:lpstr>
      <vt:lpstr>Presentación de PowerPoint</vt:lpstr>
      <vt:lpstr>Presentación de PowerPoint</vt:lpstr>
      <vt:lpstr>Presentación de PowerPoint</vt:lpstr>
      <vt:lpstr>EXPERIMENTO NO. 1</vt:lpstr>
      <vt:lpstr>Presentación de PowerPoint</vt:lpstr>
      <vt:lpstr>Procedimiento </vt:lpstr>
      <vt:lpstr>Primer paso Alistamos el plato con agua y la  vela la encendemos      Segundo  paso   Colocamos el vaso  encima de la vela   </vt:lpstr>
      <vt:lpstr> Tercer paso Esperamos a que se vaya apagando la vela    Cuarto paso  Analizamos que la vela se apago  y observamos la reaccion que  obtuvimos  </vt:lpstr>
      <vt:lpstr>Discusión de Resultados  </vt:lpstr>
      <vt:lpstr>EXPERIMENTO NO. 3</vt:lpstr>
      <vt:lpstr>3er. Experimento  Producción de Dióxido de Carbono </vt:lpstr>
      <vt:lpstr>Procedimiento </vt:lpstr>
      <vt:lpstr>Presentación de PowerPoint</vt:lpstr>
      <vt:lpstr>Presentación de PowerPoint</vt:lpstr>
      <vt:lpstr>Discusión de Resultados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 Experimento</dc:title>
  <dc:creator>Bryan Gracia</dc:creator>
  <cp:lastModifiedBy>Ivan Rivera</cp:lastModifiedBy>
  <cp:revision>7</cp:revision>
  <dcterms:created xsi:type="dcterms:W3CDTF">2023-03-01T02:02:01Z</dcterms:created>
  <dcterms:modified xsi:type="dcterms:W3CDTF">2023-03-02T01:35:07Z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0x010100BB607AACC3449042BCF49D6ED422332F</vt:lpwstr>
  </property>
</Properties>
</file>